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93" r:id="rId2"/>
    <p:sldId id="649" r:id="rId3"/>
    <p:sldId id="650" r:id="rId4"/>
    <p:sldId id="712" r:id="rId5"/>
    <p:sldId id="651" r:id="rId6"/>
    <p:sldId id="635" r:id="rId7"/>
    <p:sldId id="753" r:id="rId8"/>
    <p:sldId id="761" r:id="rId9"/>
    <p:sldId id="715" r:id="rId10"/>
    <p:sldId id="754" r:id="rId11"/>
    <p:sldId id="755" r:id="rId12"/>
    <p:sldId id="759" r:id="rId13"/>
    <p:sldId id="757" r:id="rId14"/>
    <p:sldId id="758" r:id="rId15"/>
    <p:sldId id="760" r:id="rId16"/>
    <p:sldId id="606" r:id="rId17"/>
  </p:sldIdLst>
  <p:sldSz cx="9906000" cy="6858000" type="A4"/>
  <p:notesSz cx="7104063" cy="10234613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5pPr>
    <a:lvl6pPr marL="22860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6pPr>
    <a:lvl7pPr marL="27432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7pPr>
    <a:lvl8pPr marL="32004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8pPr>
    <a:lvl9pPr marL="3657600" algn="l" defTabSz="914400" rtl="0" eaLnBrk="1" latinLnBrk="1" hangingPunct="1">
      <a:defRPr kumimoji="1" sz="1100" b="1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AEBFF"/>
    <a:srgbClr val="F2F2F2"/>
    <a:srgbClr val="FDEADA"/>
    <a:srgbClr val="93B7FF"/>
    <a:srgbClr val="993366"/>
    <a:srgbClr val="FFCC66"/>
    <a:srgbClr val="FFD85D"/>
    <a:srgbClr val="FFCC99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7" autoAdjust="0"/>
    <p:restoredTop sz="86380" autoAdjust="0"/>
  </p:normalViewPr>
  <p:slideViewPr>
    <p:cSldViewPr snapToGrid="0">
      <p:cViewPr varScale="1">
        <p:scale>
          <a:sx n="105" d="100"/>
          <a:sy n="105" d="100"/>
        </p:scale>
        <p:origin x="-720" y="-96"/>
      </p:cViewPr>
      <p:guideLst>
        <p:guide orient="horz" pos="2320"/>
        <p:guide orient="horz" pos="2172"/>
        <p:guide orient="horz" pos="4013"/>
        <p:guide orient="horz" pos="642"/>
        <p:guide orient="horz" pos="778"/>
        <p:guide pos="361"/>
        <p:guide pos="5916"/>
        <p:guide pos="3121"/>
        <p:guide pos="3188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910" y="-102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837" y="1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r">
              <a:defRPr sz="1200"/>
            </a:lvl1pPr>
          </a:lstStyle>
          <a:p>
            <a:fld id="{1013B573-79B5-4CA8-8E5B-F6A7FCEE01AB}" type="datetimeFigureOut">
              <a:rPr lang="ko-KR" altLang="en-US" smtClean="0"/>
              <a:t>2023-04-10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721850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837" y="9721850"/>
            <a:ext cx="3078639" cy="511175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r">
              <a:defRPr sz="1200"/>
            </a:lvl1pPr>
          </a:lstStyle>
          <a:p>
            <a:fld id="{5B13FDFD-BBCA-44B9-834F-8AF66E2B5AE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573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8935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36" y="0"/>
            <a:ext cx="3078934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15" y="4863083"/>
            <a:ext cx="5682235" cy="46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602"/>
            <a:ext cx="3078935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36" y="9719602"/>
            <a:ext cx="3078934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8392">
              <a:spcBef>
                <a:spcPct val="0"/>
              </a:spcBef>
              <a:defRPr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3E7FF5D-71FF-4569-BA36-9777FE2B357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09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7FF5D-71FF-4569-BA36-9777FE2B357B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621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29938"/>
            <a:ext cx="8420100" cy="1470513"/>
          </a:xfrm>
          <a:prstGeom prst="rect">
            <a:avLst/>
          </a:prstGeom>
        </p:spPr>
        <p:txBody>
          <a:bodyPr/>
          <a:lstStyle>
            <a:lvl1pPr>
              <a:defRPr lang="ko-KR" alt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스퀘어_ac ExtraBold" pitchFamily="50" charset="-127"/>
                <a:ea typeface="나눔스퀘어_ac ExtraBold" pitchFamily="50" charset="-127"/>
              </a:defRPr>
            </a:lvl1pPr>
          </a:lstStyle>
          <a:p>
            <a:pPr lvl="0" algn="ctr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7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7099300" y="7624"/>
            <a:ext cx="28067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7090128" y="7624"/>
            <a:ext cx="943667" cy="0"/>
          </a:xfrm>
          <a:prstGeom prst="line">
            <a:avLst/>
          </a:prstGeom>
          <a:ln w="63500">
            <a:solidFill>
              <a:srgbClr val="276DB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798016" y="6592411"/>
            <a:ext cx="2311400" cy="242423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93B025FF-13A6-4DE6-9751-3C75BB533F3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416496" y="576583"/>
            <a:ext cx="9036000" cy="59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sz="1100">
                <a:solidFill>
                  <a:srgbClr val="595959"/>
                </a:solidFill>
              </a:defRPr>
            </a:lvl1pPr>
            <a:lvl2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6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2pPr>
            <a:lvl3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4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3pPr>
            <a:lvl4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2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4pPr>
            <a:lvl5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defRPr kumimoji="0" lang="ko-KR" altLang="en-US" sz="1200" b="1" kern="1200" dirty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en-US" altLang="ko-KR" dirty="0" smtClean="0"/>
              <a:t>1.1. </a:t>
            </a:r>
            <a:r>
              <a:rPr lang="ko-KR" altLang="en-US" dirty="0" smtClean="0"/>
              <a:t>첫째 수준</a:t>
            </a:r>
          </a:p>
          <a:p>
            <a:pPr lvl="2"/>
            <a:r>
              <a:rPr lang="en-US" altLang="ko-KR" dirty="0" smtClean="0"/>
              <a:t>1.1.1. </a:t>
            </a:r>
            <a:r>
              <a:rPr lang="ko-KR" altLang="en-US" dirty="0" smtClean="0"/>
              <a:t>둘째 수준</a:t>
            </a:r>
          </a:p>
          <a:p>
            <a:pPr marL="0" lvl="3" indent="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dirty="0" smtClean="0"/>
              <a:t>1.1.1.1. </a:t>
            </a:r>
            <a:r>
              <a:rPr lang="ko-KR" altLang="en-US" dirty="0" smtClean="0"/>
              <a:t>셋째 수준</a:t>
            </a:r>
          </a:p>
          <a:p>
            <a:pPr marL="0" lvl="4" indent="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넷째 수준</a:t>
            </a:r>
            <a:endParaRPr lang="ko-KR" altLang="en-US" dirty="0"/>
          </a:p>
        </p:txBody>
      </p:sp>
      <p:sp>
        <p:nvSpPr>
          <p:cNvPr id="8" name="대각선 방향의 모서리가 둥근 사각형 7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18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3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1933" y="4407146"/>
            <a:ext cx="8420100" cy="136170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1933" y="2906959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39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4730" y="729764"/>
            <a:ext cx="8736542" cy="381600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 userDrawn="1"/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  <a:cs typeface="+mj-cs"/>
              </a:defRPr>
            </a:lvl1pPr>
            <a:lvl2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2pPr>
            <a:lvl3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3pPr>
            <a:lvl4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4pPr>
            <a:lvl5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5pPr>
            <a:lvl6pPr marL="4572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6pPr>
            <a:lvl7pPr marL="9144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7pPr>
            <a:lvl8pPr marL="13716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8pPr>
            <a:lvl9pPr marL="18288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95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4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9258" y="685308"/>
            <a:ext cx="8736542" cy="381491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 userDrawn="1"/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  <a:cs typeface="+mj-cs"/>
              </a:defRPr>
            </a:lvl1pPr>
            <a:lvl2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2pPr>
            <a:lvl3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3pPr>
            <a:lvl4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4pPr>
            <a:lvl5pPr algn="just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5pPr>
            <a:lvl6pPr marL="4572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6pPr>
            <a:lvl7pPr marL="9144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7pPr>
            <a:lvl8pPr marL="13716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8pPr>
            <a:lvl9pPr marL="1828800" algn="just" rtl="0" fontAlgn="base" latinLnBrk="1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2"/>
                </a:solidFill>
                <a:latin typeface="휴먼모음T 전각" pitchFamily="2" charset="-127"/>
                <a:ea typeface="휴먼모음T 전각" pitchFamily="2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5" name="대각선 방향의 모서리가 둥근 사각형 4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59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buNone/>
              <a:defRPr lang="ko-KR" altLang="en-US" sz="1250" b="1" kern="1200" smtClean="0">
                <a:latin typeface="나눔스퀘어OTF Bold" pitchFamily="34" charset="-127"/>
                <a:ea typeface="나눔스퀘어OTF Bold" pitchFamily="34" charset="-127"/>
              </a:defRPr>
            </a:lvl1pPr>
            <a:lvl2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>
              <a:defRPr lang="ko-KR" altLang="en-US" sz="1100" b="1" kern="1200"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대각선 방향의 모서리가 둥근 사각형 5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51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buNone/>
              <a:defRPr lang="ko-KR" altLang="en-US" sz="1250" b="1" kern="1200" smtClean="0">
                <a:latin typeface="나눔스퀘어OTF Bold" pitchFamily="34" charset="-127"/>
                <a:ea typeface="나눔스퀘어OTF Bold" pitchFamily="34" charset="-127"/>
              </a:defRPr>
            </a:lvl1pPr>
            <a:lvl2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>
              <a:defRPr lang="ko-KR" altLang="en-US" sz="1100" b="1" kern="1200" smtClean="0"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>
              <a:defRPr lang="ko-KR" altLang="en-US" sz="1100" b="1" kern="1200"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200400" y="89463"/>
            <a:ext cx="5985400" cy="324342"/>
          </a:xfrm>
          <a:prstGeom prst="rect">
            <a:avLst/>
          </a:prstGeom>
        </p:spPr>
        <p:txBody>
          <a:bodyPr/>
          <a:lstStyle>
            <a:lvl1pPr>
              <a:defRPr lang="ko-KR" altLang="en-US" sz="1600" b="0" kern="1200">
                <a:solidFill>
                  <a:schemeClr val="tx1"/>
                </a:solidFill>
                <a:latin typeface="나눔스퀘어OTF ExtraBold" pitchFamily="34" charset="-127"/>
                <a:ea typeface="나눔스퀘어OTF ExtraBold" pitchFamily="34" charset="-127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0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32802" y="6407945"/>
            <a:ext cx="2282648" cy="2143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87440-5FF5-4DC1-B081-4BBC105786FC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5" name="대각선 방향의 모서리가 둥근 사각형 4"/>
          <p:cNvSpPr/>
          <p:nvPr userDrawn="1"/>
        </p:nvSpPr>
        <p:spPr bwMode="auto">
          <a:xfrm>
            <a:off x="351112" y="570988"/>
            <a:ext cx="9177282" cy="4486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가는각진제목체" pitchFamily="18" charset="-127"/>
              <a:ea typeface="가는각진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07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cfile4.uf.tistory.com/original/226CDC3D55D38E2B36FA9A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523999" y="-1524002"/>
            <a:ext cx="6858000" cy="99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341587" y="487750"/>
            <a:ext cx="9177282" cy="61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0" name="그림 19" descr="Untitled-3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314" y="8407"/>
            <a:ext cx="258234" cy="234132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 userDrawn="1"/>
        </p:nvSpPr>
        <p:spPr>
          <a:xfrm>
            <a:off x="4600028" y="6655922"/>
            <a:ext cx="648792" cy="161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Rectangle 30"/>
          <p:cNvSpPr>
            <a:spLocks noChangeArrowheads="1"/>
          </p:cNvSpPr>
          <p:nvPr userDrawn="1"/>
        </p:nvSpPr>
        <p:spPr bwMode="auto">
          <a:xfrm>
            <a:off x="4628356" y="6641551"/>
            <a:ext cx="5921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(한)둥근헤드" pitchFamily="18" charset="-127"/>
                <a:ea typeface="(한)둥근헤드" pitchFamily="18" charset="-127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fld id="{C6BC8404-3828-40C5-8467-B6640FE4FABA}" type="slidenum">
              <a:rPr lang="en-US" altLang="ko-KR" sz="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pPr algn="ctr" eaLnBrk="1" hangingPunct="1">
                <a:lnSpc>
                  <a:spcPct val="100000"/>
                </a:lnSpc>
                <a:defRPr/>
              </a:pPr>
              <a:t>‹#›</a:t>
            </a:fld>
            <a:endParaRPr lang="en-US" altLang="ko-KR" sz="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68089" y="449650"/>
            <a:ext cx="9566461" cy="6180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4" name="Picture 2" descr="C:\Users\mycom\Documents\네이트온 받은 파일\iosy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12" y="6682732"/>
            <a:ext cx="882240" cy="1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직선 연결선 26"/>
          <p:cNvCxnSpPr/>
          <p:nvPr userDrawn="1"/>
        </p:nvCxnSpPr>
        <p:spPr>
          <a:xfrm>
            <a:off x="8711857" y="24558"/>
            <a:ext cx="1190316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 userDrawn="1"/>
        </p:nvCxnSpPr>
        <p:spPr>
          <a:xfrm>
            <a:off x="8273218" y="24558"/>
            <a:ext cx="440227" cy="0"/>
          </a:xfrm>
          <a:prstGeom prst="line">
            <a:avLst/>
          </a:prstGeom>
          <a:ln w="63500">
            <a:solidFill>
              <a:srgbClr val="276DB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 userDrawn="1"/>
        </p:nvSpPr>
        <p:spPr>
          <a:xfrm>
            <a:off x="1850465" y="34508"/>
            <a:ext cx="6147918" cy="3633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8" y="44133"/>
            <a:ext cx="12985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3" r:id="rId6"/>
    <p:sldLayoutId id="2147483675" r:id="rId7"/>
    <p:sldLayoutId id="2147483676" r:id="rId8"/>
    <p:sldLayoutId id="2147483677" r:id="rId9"/>
    <p:sldLayoutId id="2147483679" r:id="rId10"/>
  </p:sldLayoutIdLst>
  <p:hf hdr="0" ftr="0" dt="0"/>
  <p:txStyles>
    <p:titleStyle>
      <a:lvl1pPr algn="just" rtl="0" eaLnBrk="0" fontAlgn="base" latinLnBrk="1" hangingPunct="0">
        <a:spcBef>
          <a:spcPct val="0"/>
        </a:spcBef>
        <a:spcAft>
          <a:spcPct val="0"/>
        </a:spcAft>
        <a:defRPr kumimoji="1" sz="1400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2pPr>
      <a:lvl3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3pPr>
      <a:lvl4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4pPr>
      <a:lvl5pPr algn="just" rtl="0" eaLnBrk="0" fontAlgn="base" latinLnBrk="1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5pPr>
      <a:lvl6pPr marL="4572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6pPr>
      <a:lvl7pPr marL="9144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7pPr>
      <a:lvl8pPr marL="13716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8pPr>
      <a:lvl9pPr marL="1828800" algn="just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휴먼모음T 전각" pitchFamily="2" charset="-127"/>
          <a:ea typeface="휴먼모음T 전각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CBT 감사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000" y="-99000"/>
            <a:ext cx="10192000" cy="7056000"/>
          </a:xfrm>
          <a:prstGeom prst="rect">
            <a:avLst/>
          </a:prstGeom>
        </p:spPr>
      </p:pic>
      <p:pic>
        <p:nvPicPr>
          <p:cNvPr id="7" name="Picture 2" descr="C:\Users\mycom\Documents\네이트온 받은 파일\iosy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84" y="6539732"/>
            <a:ext cx="2288304" cy="4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1106" y="2783688"/>
            <a:ext cx="8720138" cy="1046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국가고시 온라인 시험센터 사용자 매뉴얼</a:t>
            </a:r>
            <a:endParaRPr lang="en-US" altLang="ko-KR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latinLnBrk="0">
              <a:spcBef>
                <a:spcPct val="50000"/>
              </a:spcBef>
            </a:pPr>
            <a:r>
              <a:rPr lang="en-US" altLang="ko-K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학생</a:t>
            </a:r>
            <a:r>
              <a:rPr lang="en-US" altLang="ko-KR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5629" y="4513100"/>
            <a:ext cx="872013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2023.02.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307744" y="951763"/>
            <a:ext cx="3366861" cy="909461"/>
            <a:chOff x="3221728" y="943054"/>
            <a:chExt cx="3366861" cy="909461"/>
          </a:xfrm>
        </p:grpSpPr>
        <p:pic>
          <p:nvPicPr>
            <p:cNvPr id="1027" name="Picture 3" descr="C:\Users\JINU\Downloads\My project-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26985" r="59312" b="29788"/>
            <a:stretch/>
          </p:blipFill>
          <p:spPr bwMode="auto">
            <a:xfrm>
              <a:off x="3221728" y="943054"/>
              <a:ext cx="916005" cy="909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033" y1="23476" x2="6033" y2="23476"/>
                          <a14:foregroundMark x1="12249" y1="30488" x2="12249" y2="30488"/>
                          <a14:foregroundMark x1="5210" y1="54268" x2="5210" y2="54268"/>
                          <a14:foregroundMark x1="20750" y1="20427" x2="20750" y2="20427"/>
                          <a14:foregroundMark x1="27422" y1="50000" x2="27422" y2="50000"/>
                          <a14:foregroundMark x1="34552" y1="22561" x2="34552" y2="22561"/>
                          <a14:foregroundMark x1="40768" y1="29268" x2="40768" y2="29268"/>
                          <a14:foregroundMark x1="40585" y1="55488" x2="40585" y2="55488"/>
                          <a14:foregroundMark x1="49086" y1="23171" x2="49086" y2="23171"/>
                          <a14:foregroundMark x1="54570" y1="31098" x2="54570" y2="31098"/>
                          <a14:foregroundMark x1="54662" y1="52744" x2="54662" y2="52744"/>
                          <a14:foregroundMark x1="76600" y1="21037" x2="76600" y2="21037"/>
                          <a14:foregroundMark x1="91408" y1="21341" x2="91408" y2="21341"/>
                          <a14:foregroundMark x1="83638" y1="29573" x2="83638" y2="29573"/>
                          <a14:foregroundMark x1="82358" y1="49085" x2="82358" y2="49085"/>
                          <a14:foregroundMark x1="7130" y1="81098" x2="7130" y2="81098"/>
                          <a14:foregroundMark x1="9049" y1="81707" x2="9049" y2="81707"/>
                          <a14:foregroundMark x1="10603" y1="81402" x2="10603" y2="81402"/>
                          <a14:foregroundMark x1="12797" y1="79268" x2="12797" y2="79268"/>
                          <a14:foregroundMark x1="15814" y1="81707" x2="15814" y2="81707"/>
                          <a14:foregroundMark x1="19287" y1="81402" x2="19287" y2="81402"/>
                          <a14:foregroundMark x1="21938" y1="79268" x2="21938" y2="79268"/>
                          <a14:foregroundMark x1="23309" y1="86280" x2="23309" y2="86280"/>
                          <a14:foregroundMark x1="28428" y1="78354" x2="28428" y2="78354"/>
                          <a14:foregroundMark x1="32815" y1="75305" x2="32815" y2="75305"/>
                          <a14:foregroundMark x1="36106" y1="79268" x2="36106" y2="79268"/>
                          <a14:foregroundMark x1="39762" y1="83232" x2="39762" y2="83232"/>
                          <a14:foregroundMark x1="43510" y1="76220" x2="43510" y2="76220"/>
                          <a14:foregroundMark x1="45612" y1="77134" x2="45612" y2="77134"/>
                          <a14:foregroundMark x1="48446" y1="80793" x2="48446" y2="80793"/>
                          <a14:foregroundMark x1="52559" y1="81707" x2="52559" y2="81707"/>
                          <a14:foregroundMark x1="56490" y1="79573" x2="56490" y2="79573"/>
                          <a14:foregroundMark x1="60695" y1="80488" x2="60695" y2="80488"/>
                          <a14:foregroundMark x1="62340" y1="80488" x2="62340" y2="80488"/>
                          <a14:foregroundMark x1="67002" y1="79573" x2="67002" y2="79573"/>
                          <a14:foregroundMark x1="71298" y1="79268" x2="71298" y2="79268"/>
                          <a14:foregroundMark x1="75503" y1="81707" x2="75503" y2="81707"/>
                          <a14:foregroundMark x1="77422" y1="82012" x2="77422" y2="82012"/>
                          <a14:foregroundMark x1="80896" y1="81707" x2="80896" y2="81707"/>
                          <a14:foregroundMark x1="84186" y1="80793" x2="84186" y2="80793"/>
                          <a14:foregroundMark x1="87569" y1="78963" x2="87569" y2="78963"/>
                          <a14:foregroundMark x1="90676" y1="77744" x2="90676" y2="77744"/>
                          <a14:foregroundMark x1="93144" y1="75915" x2="93144" y2="75915"/>
                          <a14:foregroundMark x1="96709" y1="83232" x2="96709" y2="83232"/>
                          <a14:backgroundMark x1="29616" y1="78049" x2="29616" y2="78049"/>
                          <a14:backgroundMark x1="85101" y1="79573" x2="85101" y2="79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9024" y="1037784"/>
              <a:ext cx="2459565" cy="73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8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346" y="1304888"/>
            <a:ext cx="3938819" cy="32760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>
                <a:latin typeface="+mn-ea"/>
                <a:ea typeface="+mn-ea"/>
              </a:rPr>
              <a:t>성적분석표 검색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160026" y="3184589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50" y="5197812"/>
            <a:ext cx="9163049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검색 조건 설정하여 성적분석표를 검색합니다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altLang="ko-KR" b="0">
                <a:latin typeface="+mn-ea"/>
                <a:ea typeface="+mn-ea"/>
              </a:rPr>
              <a:t> </a:t>
            </a:r>
            <a:r>
              <a:rPr lang="en-US" altLang="ko-KR" b="0" smtClean="0">
                <a:latin typeface="+mn-ea"/>
                <a:ea typeface="+mn-ea"/>
              </a:rPr>
              <a:t>   - </a:t>
            </a:r>
            <a:r>
              <a:rPr lang="ko-KR" altLang="en-US" b="0" smtClean="0">
                <a:latin typeface="+mn-ea"/>
                <a:ea typeface="+mn-ea"/>
              </a:rPr>
              <a:t>수시평가 검색조건 </a:t>
            </a:r>
            <a:r>
              <a:rPr lang="en-US" altLang="ko-KR" b="0" smtClean="0">
                <a:latin typeface="+mn-ea"/>
                <a:ea typeface="+mn-ea"/>
              </a:rPr>
              <a:t>:</a:t>
            </a:r>
            <a:r>
              <a:rPr lang="ko-KR" altLang="en-US" b="0" smtClean="0">
                <a:latin typeface="+mn-ea"/>
                <a:ea typeface="+mn-ea"/>
              </a:rPr>
              <a:t> 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과목</a:t>
            </a:r>
            <a:endParaRPr lang="en-US" altLang="ko-KR" b="0" smtClean="0">
              <a:latin typeface="+mn-ea"/>
              <a:ea typeface="+mn-ea"/>
            </a:endParaRPr>
          </a:p>
          <a:p>
            <a:pPr>
              <a:lnSpc>
                <a:spcPts val="1600"/>
              </a:lnSpc>
            </a:pPr>
            <a:r>
              <a:rPr lang="en-US" altLang="ko-KR" b="0">
                <a:latin typeface="+mn-ea"/>
                <a:ea typeface="+mn-ea"/>
              </a:rPr>
              <a:t> </a:t>
            </a:r>
            <a:r>
              <a:rPr lang="en-US" altLang="ko-KR" b="0" smtClean="0">
                <a:latin typeface="+mn-ea"/>
                <a:ea typeface="+mn-ea"/>
              </a:rPr>
              <a:t>   - </a:t>
            </a:r>
            <a:r>
              <a:rPr lang="ko-KR" altLang="en-US" b="0" smtClean="0">
                <a:latin typeface="+mn-ea"/>
                <a:ea typeface="+mn-ea"/>
              </a:rPr>
              <a:t>모의평가 검색조건 </a:t>
            </a:r>
            <a:r>
              <a:rPr lang="en-US" altLang="ko-KR" b="0" smtClean="0">
                <a:latin typeface="+mn-ea"/>
                <a:ea typeface="+mn-ea"/>
              </a:rPr>
              <a:t>: </a:t>
            </a:r>
            <a:r>
              <a:rPr lang="ko-KR" altLang="en-US" b="0" smtClean="0">
                <a:latin typeface="+mn-ea"/>
                <a:ea typeface="+mn-ea"/>
              </a:rPr>
              <a:t>년도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학기</a:t>
            </a:r>
            <a:endParaRPr lang="en-US" altLang="ko-KR" b="0" smtClean="0">
              <a:latin typeface="+mn-ea"/>
              <a:ea typeface="+mn-ea"/>
            </a:endParaRPr>
          </a:p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② 성적분석표를 검색합니다</a:t>
            </a:r>
            <a:r>
              <a:rPr lang="en-US" altLang="ko-KR" b="0" smtClean="0">
                <a:latin typeface="+mn-ea"/>
                <a:ea typeface="+mn-ea"/>
              </a:rPr>
              <a:t>. (</a:t>
            </a:r>
            <a:r>
              <a:rPr lang="ko-KR" altLang="en-US" b="0" smtClean="0">
                <a:latin typeface="+mn-ea"/>
                <a:ea typeface="+mn-ea"/>
              </a:rPr>
              <a:t>총괄화면이 팝업됩니다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299566" y="4015158"/>
            <a:ext cx="615969" cy="2217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948173" y="3982832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531101" y="2807461"/>
            <a:ext cx="2062301" cy="11185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462698" y="2143501"/>
            <a:ext cx="912817" cy="25580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3967629" y="2037889"/>
            <a:ext cx="2056120" cy="253916"/>
          </a:xfrm>
          <a:prstGeom prst="rect">
            <a:avLst/>
          </a:prstGeom>
          <a:solidFill>
            <a:srgbClr val="F5F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홍길동님의 온라인 시험센터 </a:t>
            </a:r>
          </a:p>
        </p:txBody>
      </p:sp>
      <p:sp>
        <p:nvSpPr>
          <p:cNvPr id="20" name="자유형 19"/>
          <p:cNvSpPr/>
          <p:nvPr/>
        </p:nvSpPr>
        <p:spPr bwMode="auto">
          <a:xfrm rot="9766234">
            <a:off x="5235884" y="2035334"/>
            <a:ext cx="2186718" cy="459596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7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291" y="1133373"/>
            <a:ext cx="5689620" cy="525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성적추이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회차별 키워드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영역별 누적 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81246" y="4750393"/>
            <a:ext cx="227671" cy="586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3024660" y="5293527"/>
            <a:ext cx="4916672" cy="300288"/>
          </a:xfrm>
          <a:prstGeom prst="wedgeRectCallout">
            <a:avLst>
              <a:gd name="adj1" fmla="val -60803"/>
              <a:gd name="adj2" fmla="val -380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회차 번호를 클릭하면 해당 회차의 분석 화면을 확인할 수 있습니다</a:t>
            </a:r>
            <a:r>
              <a:rPr lang="en-US" altLang="ko-KR" sz="1000" smtClean="0">
                <a:latin typeface="+mn-ea"/>
              </a:rPr>
              <a:t>. (10p.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626056" y="4264823"/>
            <a:ext cx="1232763" cy="177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067372" y="2657665"/>
            <a:ext cx="2119358" cy="1410751"/>
          </a:xfrm>
          <a:prstGeom prst="wedgeRectCallout">
            <a:avLst>
              <a:gd name="adj1" fmla="val -17852"/>
              <a:gd name="adj2" fmla="val 649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범례 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성취도 기준</a:t>
            </a:r>
            <a:r>
              <a:rPr lang="en-US" altLang="ko-KR" sz="1000" smtClean="0">
                <a:latin typeface="+mn-ea"/>
              </a:rPr>
              <a:t>, </a:t>
            </a:r>
            <a:r>
              <a:rPr lang="ko-KR" altLang="en-US" sz="1000" smtClean="0">
                <a:latin typeface="+mn-ea"/>
              </a:rPr>
              <a:t>단위 </a:t>
            </a:r>
            <a:r>
              <a:rPr lang="en-US" altLang="ko-KR" sz="1000" smtClean="0">
                <a:latin typeface="+mn-ea"/>
              </a:rPr>
              <a:t>%)</a:t>
            </a:r>
          </a:p>
          <a:p>
            <a:pPr algn="ctr"/>
            <a:r>
              <a:rPr lang="ko-KR" altLang="en-US" sz="1000" smtClean="0">
                <a:latin typeface="+mn-ea"/>
              </a:rPr>
              <a:t>하 </a:t>
            </a:r>
            <a:r>
              <a:rPr lang="en-US" altLang="ko-KR" sz="1000" smtClean="0">
                <a:latin typeface="+mn-ea"/>
              </a:rPr>
              <a:t>: 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20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중하 </a:t>
            </a:r>
            <a:r>
              <a:rPr lang="en-US" altLang="ko-KR" sz="1000" smtClean="0">
                <a:latin typeface="+mn-ea"/>
              </a:rPr>
              <a:t>: 20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40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40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100</a:t>
            </a:r>
            <a:r>
              <a:rPr lang="ko-KR" altLang="en-US" sz="1000" smtClean="0">
                <a:latin typeface="+mn-ea"/>
              </a:rPr>
              <a:t>이하</a:t>
            </a:r>
            <a:endParaRPr lang="en-US" altLang="ko-KR" sz="1000" smtClean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274736" y="1204112"/>
            <a:ext cx="666596" cy="153888"/>
            <a:chOff x="7274736" y="1204112"/>
            <a:chExt cx="666596" cy="153888"/>
          </a:xfrm>
        </p:grpSpPr>
        <p:sp>
          <p:nvSpPr>
            <p:cNvPr id="3" name="직사각형 2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홍길동</a:t>
              </a:r>
              <a:r>
                <a:rPr lang="en-US" altLang="ko-KR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(202312345)</a:t>
              </a:r>
              <a:endParaRPr lang="ko-KR" altLang="en-US" sz="4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7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649" y="1030280"/>
            <a:ext cx="5689620" cy="5503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수시평가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회차별 상세분석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학생정보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문항채점표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영역별 성취도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분류별 세부 분석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피드백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질의사항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78982" y="5487966"/>
            <a:ext cx="2979418" cy="1581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4929757" y="5052015"/>
            <a:ext cx="2913428" cy="236542"/>
          </a:xfrm>
          <a:prstGeom prst="wedgeRectCallout">
            <a:avLst>
              <a:gd name="adj1" fmla="val -21399"/>
              <a:gd name="adj2" fmla="val 1274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교수님이 작성한 피드백 코멘트를 확인합니다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314836" y="6285742"/>
            <a:ext cx="5410472" cy="1755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사각형 설명선 13"/>
          <p:cNvSpPr/>
          <p:nvPr/>
        </p:nvSpPr>
        <p:spPr>
          <a:xfrm>
            <a:off x="5404617" y="5923538"/>
            <a:ext cx="3204771" cy="236542"/>
          </a:xfrm>
          <a:prstGeom prst="wedgeRectCallout">
            <a:avLst>
              <a:gd name="adj1" fmla="val -36429"/>
              <a:gd name="adj2" fmla="val 1112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교수님께 질의할 내용을 입력하여 저장합니다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648418" y="1575304"/>
            <a:ext cx="666596" cy="153888"/>
            <a:chOff x="7274736" y="1204112"/>
            <a:chExt cx="666596" cy="153888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홍길동</a:t>
              </a:r>
              <a:endParaRPr lang="ko-KR" altLang="en-US" sz="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643586" y="1774485"/>
            <a:ext cx="666596" cy="153888"/>
            <a:chOff x="7274736" y="1204112"/>
            <a:chExt cx="666596" cy="153888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202312345</a:t>
              </a:r>
              <a:endParaRPr lang="ko-KR" altLang="en-US" sz="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6"/>
          <a:stretch/>
        </p:blipFill>
        <p:spPr bwMode="auto">
          <a:xfrm>
            <a:off x="2186291" y="1137133"/>
            <a:ext cx="5689620" cy="448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(1)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기본정보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성적추이</a:t>
            </a:r>
            <a:r>
              <a:rPr lang="en-US" altLang="ko-KR" sz="1250" b="0" kern="0" smtClean="0">
                <a:latin typeface="+mn-ea"/>
              </a:rPr>
              <a:t>, </a:t>
            </a:r>
            <a:r>
              <a:rPr lang="ko-KR" altLang="en-US" sz="1250" b="0" kern="0" smtClean="0">
                <a:latin typeface="+mn-ea"/>
              </a:rPr>
              <a:t>회차별 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0430" y="4779576"/>
            <a:ext cx="227671" cy="6932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651734" y="5673223"/>
            <a:ext cx="5161316" cy="300288"/>
          </a:xfrm>
          <a:prstGeom prst="wedgeRectCallout">
            <a:avLst>
              <a:gd name="adj1" fmla="val -15635"/>
              <a:gd name="adj2" fmla="val -1157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회차 번호를 클릭하면 해당 회차의 분석 화면을 확인할 수 있습니다</a:t>
            </a:r>
            <a:r>
              <a:rPr lang="en-US" altLang="ko-KR" sz="1000" smtClean="0">
                <a:latin typeface="+mn-ea"/>
              </a:rPr>
              <a:t>. (13p. </a:t>
            </a:r>
            <a:r>
              <a:rPr lang="ko-KR" altLang="en-US" sz="1000" smtClean="0">
                <a:latin typeface="+mn-ea"/>
              </a:rPr>
              <a:t>참조</a:t>
            </a:r>
            <a:r>
              <a:rPr lang="en-US" altLang="ko-KR" sz="1000" smtClean="0">
                <a:latin typeface="+mn-ea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626056" y="4268369"/>
            <a:ext cx="1232763" cy="1774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067372" y="2632027"/>
            <a:ext cx="2119358" cy="1410751"/>
          </a:xfrm>
          <a:prstGeom prst="wedgeRectCallout">
            <a:avLst>
              <a:gd name="adj1" fmla="val -17852"/>
              <a:gd name="adj2" fmla="val 649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범례 </a:t>
            </a:r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성취도 기준</a:t>
            </a:r>
            <a:r>
              <a:rPr lang="en-US" altLang="ko-KR" sz="1000" smtClean="0">
                <a:latin typeface="+mn-ea"/>
              </a:rPr>
              <a:t>, </a:t>
            </a:r>
            <a:r>
              <a:rPr lang="ko-KR" altLang="en-US" sz="1000" smtClean="0">
                <a:latin typeface="+mn-ea"/>
              </a:rPr>
              <a:t>단위 </a:t>
            </a:r>
            <a:r>
              <a:rPr lang="en-US" altLang="ko-KR" sz="1000" smtClean="0">
                <a:latin typeface="+mn-ea"/>
              </a:rPr>
              <a:t>%)</a:t>
            </a:r>
          </a:p>
          <a:p>
            <a:pPr algn="ctr"/>
            <a:r>
              <a:rPr lang="ko-KR" altLang="en-US" sz="1000" smtClean="0">
                <a:latin typeface="+mn-ea"/>
              </a:rPr>
              <a:t>하 </a:t>
            </a:r>
            <a:r>
              <a:rPr lang="en-US" altLang="ko-KR" sz="1000" smtClean="0">
                <a:latin typeface="+mn-ea"/>
              </a:rPr>
              <a:t>: 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20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중하 </a:t>
            </a:r>
            <a:r>
              <a:rPr lang="en-US" altLang="ko-KR" sz="1000" smtClean="0">
                <a:latin typeface="+mn-ea"/>
              </a:rPr>
              <a:t>: 20</a:t>
            </a:r>
            <a:r>
              <a:rPr lang="ko-KR" altLang="en-US" sz="1000" smtClean="0">
                <a:latin typeface="+mn-ea"/>
              </a:rPr>
              <a:t>이상 </a:t>
            </a:r>
            <a:r>
              <a:rPr lang="en-US" altLang="ko-KR" sz="1000" smtClean="0">
                <a:latin typeface="+mn-ea"/>
              </a:rPr>
              <a:t>~ 40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40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60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 smtClean="0">
                <a:latin typeface="+mn-ea"/>
              </a:rPr>
              <a:t>미만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상 </a:t>
            </a:r>
            <a:r>
              <a:rPr lang="en-US" altLang="ko-KR" sz="1000">
                <a:latin typeface="+mn-ea"/>
              </a:rPr>
              <a:t>: </a:t>
            </a:r>
            <a:r>
              <a:rPr lang="en-US" altLang="ko-KR" sz="1000" smtClean="0">
                <a:latin typeface="+mn-ea"/>
              </a:rPr>
              <a:t>80</a:t>
            </a:r>
            <a:r>
              <a:rPr lang="ko-KR" altLang="en-US" sz="1000">
                <a:latin typeface="+mn-ea"/>
              </a:rPr>
              <a:t>이상 </a:t>
            </a:r>
            <a:r>
              <a:rPr lang="en-US" altLang="ko-KR" sz="1000">
                <a:latin typeface="+mn-ea"/>
              </a:rPr>
              <a:t>~ </a:t>
            </a:r>
            <a:r>
              <a:rPr lang="en-US" altLang="ko-KR" sz="1000" smtClean="0">
                <a:latin typeface="+mn-ea"/>
              </a:rPr>
              <a:t>100</a:t>
            </a:r>
            <a:r>
              <a:rPr lang="ko-KR" altLang="en-US" sz="1000" smtClean="0">
                <a:latin typeface="+mn-ea"/>
              </a:rPr>
              <a:t>이하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301895" y="1204112"/>
            <a:ext cx="666596" cy="153888"/>
            <a:chOff x="7274736" y="1204112"/>
            <a:chExt cx="666596" cy="153888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홍길동</a:t>
              </a:r>
              <a:r>
                <a:rPr lang="en-US" altLang="ko-KR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(202312345)</a:t>
              </a:r>
              <a:endParaRPr lang="ko-KR" altLang="en-US" sz="4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1"/>
          <a:stretch/>
        </p:blipFill>
        <p:spPr bwMode="auto">
          <a:xfrm>
            <a:off x="2186291" y="1137132"/>
            <a:ext cx="5689620" cy="1728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 smtClean="0"/>
              <a:t>총괄화면</a:t>
            </a:r>
            <a:r>
              <a:rPr lang="en-US" altLang="ko-KR" sz="1250" b="0" kern="0" smtClean="0"/>
              <a:t>(2)</a:t>
            </a:r>
            <a:r>
              <a:rPr lang="en-US" altLang="ko-KR" sz="1250" b="0" kern="0" smtClean="0">
                <a:latin typeface="+mn-ea"/>
              </a:rPr>
              <a:t> : </a:t>
            </a:r>
            <a:r>
              <a:rPr lang="ko-KR" altLang="en-US" sz="1250" b="0" kern="0" smtClean="0">
                <a:latin typeface="+mn-ea"/>
              </a:rPr>
              <a:t>영역별 누적 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5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291" y="1137132"/>
            <a:ext cx="5689620" cy="5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kern="0" smtClean="0"/>
              <a:t>성적분석표</a:t>
            </a:r>
            <a:r>
              <a:rPr lang="ko-KR" altLang="en-US" sz="1250" b="0" kern="0" smtClean="0">
                <a:latin typeface="맑은 고딕"/>
                <a:ea typeface="맑은 고딕"/>
              </a:rPr>
              <a:t> </a:t>
            </a:r>
            <a:r>
              <a:rPr lang="en-US" altLang="ko-KR" sz="1250" b="0" kern="0"/>
              <a:t>&gt; </a:t>
            </a:r>
            <a:r>
              <a:rPr lang="en-US" altLang="ko-KR" sz="1250" kern="0" smtClean="0">
                <a:solidFill>
                  <a:srgbClr val="FF0000"/>
                </a:solidFill>
              </a:rPr>
              <a:t>(</a:t>
            </a:r>
            <a:r>
              <a:rPr lang="ko-KR" altLang="en-US" sz="1250" kern="0" smtClean="0">
                <a:solidFill>
                  <a:srgbClr val="FF0000"/>
                </a:solidFill>
              </a:rPr>
              <a:t>모의평가</a:t>
            </a:r>
            <a:r>
              <a:rPr lang="en-US" altLang="ko-KR" sz="1250" kern="0" smtClean="0">
                <a:solidFill>
                  <a:srgbClr val="FF0000"/>
                </a:solidFill>
              </a:rPr>
              <a:t>)</a:t>
            </a:r>
            <a:r>
              <a:rPr lang="en-US" altLang="ko-KR" sz="1250" b="0" kern="0" smtClean="0"/>
              <a:t> </a:t>
            </a:r>
            <a:r>
              <a:rPr lang="ko-KR" altLang="en-US" sz="1250" b="0" kern="0"/>
              <a:t>회차별 상세분석 </a:t>
            </a:r>
            <a:r>
              <a:rPr lang="en-US" altLang="ko-KR" sz="1250" b="0" kern="0"/>
              <a:t>: </a:t>
            </a:r>
            <a:r>
              <a:rPr lang="ko-KR" altLang="en-US" sz="1250" b="0" kern="0"/>
              <a:t>학생정보</a:t>
            </a:r>
            <a:r>
              <a:rPr lang="en-US" altLang="ko-KR" sz="1250" b="0" kern="0"/>
              <a:t>, </a:t>
            </a:r>
            <a:r>
              <a:rPr lang="ko-KR" altLang="en-US" sz="1250" b="0" kern="0"/>
              <a:t>문항채점표</a:t>
            </a:r>
            <a:r>
              <a:rPr lang="en-US" altLang="ko-KR" sz="1250" b="0" kern="0"/>
              <a:t>, </a:t>
            </a:r>
            <a:r>
              <a:rPr lang="ko-KR" altLang="en-US" sz="1250" b="0" kern="0"/>
              <a:t>영역별 </a:t>
            </a:r>
            <a:r>
              <a:rPr lang="ko-KR" altLang="en-US" sz="1250" b="0" kern="0" smtClean="0"/>
              <a:t>성취도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Ⅱ </a:t>
            </a:r>
            <a:r>
              <a:rPr lang="ko-KR" altLang="en-US" sz="1800" smtClean="0">
                <a:latin typeface="+mn-ea"/>
                <a:ea typeface="+mn-ea"/>
              </a:rPr>
              <a:t>성적분석표</a:t>
            </a:r>
            <a:endParaRPr lang="ko-KR" altLang="en-US" sz="1800">
              <a:latin typeface="+mn-ea"/>
              <a:ea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274736" y="1204112"/>
            <a:ext cx="666596" cy="162941"/>
            <a:chOff x="7274736" y="1204112"/>
            <a:chExt cx="666596" cy="162941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4736" y="1213165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홍길동</a:t>
              </a:r>
              <a:r>
                <a:rPr lang="en-US" altLang="ko-KR" sz="400" smtClean="0">
                  <a:solidFill>
                    <a:schemeClr val="bg1">
                      <a:lumMod val="65000"/>
                    </a:schemeClr>
                  </a:solidFill>
                  <a:latin typeface="+mn-ea"/>
                  <a:ea typeface="+mn-ea"/>
                </a:rPr>
                <a:t>(202312345)</a:t>
              </a:r>
              <a:endParaRPr lang="ko-KR" altLang="en-US" sz="4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648418" y="1973636"/>
            <a:ext cx="666596" cy="153888"/>
            <a:chOff x="7274736" y="1204112"/>
            <a:chExt cx="666596" cy="153888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홍길동</a:t>
              </a:r>
              <a:endParaRPr lang="ko-KR" altLang="en-US" sz="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643586" y="2154711"/>
            <a:ext cx="666596" cy="153888"/>
            <a:chOff x="7274736" y="1204112"/>
            <a:chExt cx="666596" cy="153888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7342360" y="1204112"/>
              <a:ext cx="431154" cy="1538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4736" y="1204112"/>
              <a:ext cx="66659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" smtClean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202312345</a:t>
              </a:r>
              <a:endParaRPr lang="ko-KR" altLang="en-US" sz="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1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25FF-13A6-4DE6-9751-3C75BB533F37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7" name="텍스트 개체 틀 2"/>
          <p:cNvSpPr txBox="1">
            <a:spLocks/>
          </p:cNvSpPr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•"/>
              <a:defRPr kumimoji="1" sz="11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–"/>
              <a:defRPr kumimoji="0" lang="ko-KR" altLang="en-US" sz="16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•"/>
              <a:defRPr kumimoji="0" lang="ko-KR" altLang="en-US" sz="14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–"/>
              <a:defRPr kumimoji="0" lang="ko-KR" altLang="en-US" sz="1200" b="1" kern="1200" dirty="0" smtClean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  <a:buChar char="»"/>
              <a:defRPr kumimoji="0" lang="ko-KR" altLang="en-US" sz="1200" b="1" kern="1200" dirty="0">
                <a:solidFill>
                  <a:srgbClr val="595959"/>
                </a:solidFill>
                <a:latin typeface="+mn-ea"/>
                <a:ea typeface="+mn-ea"/>
                <a:cs typeface="+mn-cs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ko-KR" altLang="en-US" b="0" kern="0" dirty="0"/>
          </a:p>
        </p:txBody>
      </p:sp>
      <p:pic>
        <p:nvPicPr>
          <p:cNvPr id="4" name="Picture 34" descr="사업부별 표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906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52833" y="5055620"/>
            <a:ext cx="349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+mj-ea"/>
                <a:ea typeface="+mj-ea"/>
              </a:rPr>
              <a:t>감사합니다</a:t>
            </a:r>
            <a:r>
              <a:rPr lang="en-US" altLang="ko-KR" sz="4400" dirty="0" smtClean="0">
                <a:latin typeface="+mj-ea"/>
                <a:ea typeface="+mj-ea"/>
              </a:rPr>
              <a:t>.</a:t>
            </a:r>
            <a:endParaRPr lang="ko-KR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05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78961"/>
              </p:ext>
            </p:extLst>
          </p:nvPr>
        </p:nvGraphicFramePr>
        <p:xfrm>
          <a:off x="2462531" y="749472"/>
          <a:ext cx="5076375" cy="163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907"/>
                <a:gridCol w="2525397"/>
                <a:gridCol w="642071"/>
              </a:tblGrid>
              <a:tr h="517435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0 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로그인</a:t>
                      </a: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화면개요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435"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Ⅰ </a:t>
                      </a:r>
                      <a:r>
                        <a:rPr lang="ko-KR" altLang="en-US" sz="1400" b="1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응시하기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59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Ⅱ </a:t>
                      </a:r>
                      <a:r>
                        <a:rPr lang="ko-KR" altLang="en-US" sz="1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성적분석표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smtClean="0">
                          <a:solidFill>
                            <a:schemeClr val="tx1"/>
                          </a:solidFill>
                        </a:rPr>
                        <a:t>----------------------------------------</a:t>
                      </a:r>
                      <a:endParaRPr lang="ko-KR" altLang="en-US" sz="1050" b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smtClean="0">
                <a:latin typeface="+mn-ea"/>
                <a:ea typeface="+mn-ea"/>
              </a:rPr>
              <a:t>목 차</a:t>
            </a:r>
            <a:endParaRPr lang="ko-KR" altLang="en-US" sz="18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941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0 </a:t>
            </a:r>
            <a:r>
              <a:rPr lang="ko-KR" altLang="en-US" sz="1800" smtClean="0">
                <a:latin typeface="+mn-ea"/>
                <a:ea typeface="+mn-ea"/>
              </a:rPr>
              <a:t>로그인</a:t>
            </a:r>
            <a:endParaRPr lang="ko-KR" altLang="en-US" sz="1800">
              <a:latin typeface="+mn-ea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464" y="1170827"/>
            <a:ext cx="6307926" cy="3654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249" y="2581601"/>
            <a:ext cx="3355530" cy="2860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555934" y="4604043"/>
            <a:ext cx="537587" cy="210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443662" y="6008315"/>
            <a:ext cx="8965974" cy="383072"/>
          </a:xfrm>
          <a:prstGeom prst="wedgeRectCallout">
            <a:avLst>
              <a:gd name="adj1" fmla="val 24128"/>
              <a:gd name="adj2" fmla="val -502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한림성심대학교 학</a:t>
            </a:r>
            <a:r>
              <a:rPr lang="ko-KR" altLang="en-US" dirty="0">
                <a:latin typeface="+mn-ea"/>
              </a:rPr>
              <a:t>생</a:t>
            </a:r>
            <a:r>
              <a:rPr lang="ko-KR" altLang="en-US" dirty="0" smtClean="0">
                <a:latin typeface="+mn-ea"/>
              </a:rPr>
              <a:t> 로그인 경로</a:t>
            </a:r>
            <a:r>
              <a:rPr lang="en-US" altLang="ko-KR" dirty="0" smtClean="0">
                <a:latin typeface="+mn-ea"/>
              </a:rPr>
              <a:t>) User Services </a:t>
            </a:r>
            <a:r>
              <a:rPr lang="en-US" altLang="ko-KR" smtClean="0">
                <a:latin typeface="+mn-ea"/>
              </a:rPr>
              <a:t>&gt; </a:t>
            </a:r>
            <a:r>
              <a:rPr lang="en-US" altLang="ko-KR">
                <a:latin typeface="+mn-ea"/>
              </a:rPr>
              <a:t>Edu-tech AM program</a:t>
            </a:r>
            <a:endParaRPr lang="ko-KR" altLang="en-US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24249" y="2587801"/>
            <a:ext cx="3355530" cy="28098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63" y="2405640"/>
            <a:ext cx="1437467" cy="217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550182" y="4368156"/>
            <a:ext cx="1291738" cy="2103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1" name="자유형 20"/>
          <p:cNvSpPr/>
          <p:nvPr/>
        </p:nvSpPr>
        <p:spPr bwMode="auto">
          <a:xfrm rot="8628061" flipH="1">
            <a:off x="3322957" y="3709327"/>
            <a:ext cx="1155421" cy="372961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3532" y="4373264"/>
            <a:ext cx="8671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>
                <a:solidFill>
                  <a:schemeClr val="bg1"/>
                </a:solidFill>
                <a:latin typeface="+mn-ea"/>
                <a:ea typeface="+mn-ea"/>
              </a:rPr>
              <a:t>Edu-tech AM program</a:t>
            </a:r>
            <a:endParaRPr lang="ko-KR" altLang="en-US" sz="5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495" y="3081444"/>
            <a:ext cx="2036801" cy="25391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+mn-ea"/>
                <a:ea typeface="+mn-ea"/>
              </a:rPr>
              <a:t>Edu-tech AM program</a:t>
            </a:r>
            <a:endParaRPr lang="ko-KR" altLang="en-US" sz="105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206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053" y="1400675"/>
            <a:ext cx="7312409" cy="39379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0 </a:t>
            </a:r>
            <a:r>
              <a:rPr lang="ko-KR" altLang="en-US" sz="1800" smtClean="0">
                <a:latin typeface="+mn-ea"/>
                <a:ea typeface="+mn-ea"/>
              </a:rPr>
              <a:t>화면개요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525475" y="2465902"/>
            <a:ext cx="871885" cy="2514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329904" y="2452504"/>
            <a:ext cx="902935" cy="2672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3" name="사각형 설명선 32"/>
          <p:cNvSpPr/>
          <p:nvPr/>
        </p:nvSpPr>
        <p:spPr>
          <a:xfrm>
            <a:off x="704173" y="1468770"/>
            <a:ext cx="3011793" cy="708953"/>
          </a:xfrm>
          <a:prstGeom prst="wedgeRectCallout">
            <a:avLst>
              <a:gd name="adj1" fmla="val -18172"/>
              <a:gd name="adj2" fmla="val 896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latin typeface="+mn-ea"/>
              </a:rPr>
              <a:t>‘</a:t>
            </a:r>
            <a:r>
              <a:rPr lang="ko-KR" altLang="en-US" smtClean="0">
                <a:latin typeface="+mn-ea"/>
              </a:rPr>
              <a:t>보안 응시하기</a:t>
            </a:r>
            <a:r>
              <a:rPr lang="en-US" altLang="ko-KR" smtClean="0">
                <a:latin typeface="+mn-ea"/>
              </a:rPr>
              <a:t>’</a:t>
            </a:r>
            <a:r>
              <a:rPr lang="ko-KR" altLang="en-US" smtClean="0">
                <a:latin typeface="+mn-ea"/>
              </a:rPr>
              <a:t>하는 경우</a:t>
            </a:r>
            <a:r>
              <a:rPr lang="en-US" altLang="ko-KR" smtClean="0">
                <a:latin typeface="+mn-ea"/>
              </a:rPr>
              <a:t>, </a:t>
            </a:r>
          </a:p>
          <a:p>
            <a:pPr algn="ctr"/>
            <a:r>
              <a:rPr lang="ko-KR" altLang="en-US" smtClean="0">
                <a:solidFill>
                  <a:srgbClr val="FF0000"/>
                </a:solidFill>
                <a:latin typeface="+mn-ea"/>
              </a:rPr>
              <a:t>최초 </a:t>
            </a:r>
            <a:r>
              <a:rPr lang="en-US" altLang="ko-KR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mtClean="0">
                <a:solidFill>
                  <a:srgbClr val="FF0000"/>
                </a:solidFill>
                <a:latin typeface="+mn-ea"/>
              </a:rPr>
              <a:t>회 보안 프로그램 설치</a:t>
            </a:r>
            <a:r>
              <a:rPr lang="ko-KR" altLang="en-US" smtClean="0">
                <a:latin typeface="+mn-ea"/>
              </a:rPr>
              <a:t>가 필요합니다</a:t>
            </a:r>
            <a:r>
              <a:rPr lang="en-US" altLang="ko-KR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36" name="사각형 설명선 35"/>
          <p:cNvSpPr/>
          <p:nvPr/>
        </p:nvSpPr>
        <p:spPr>
          <a:xfrm>
            <a:off x="8398284" y="2417201"/>
            <a:ext cx="1121303" cy="383072"/>
          </a:xfrm>
          <a:prstGeom prst="wedgeRectCallout">
            <a:avLst>
              <a:gd name="adj1" fmla="val -62493"/>
              <a:gd name="adj2" fmla="val -85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기능 버튼</a:t>
            </a:r>
            <a:endParaRPr lang="ko-KR" altLang="en-US" dirty="0"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575882" y="3284984"/>
            <a:ext cx="6789906" cy="20536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2" name="사각형 설명선 31"/>
          <p:cNvSpPr/>
          <p:nvPr/>
        </p:nvSpPr>
        <p:spPr>
          <a:xfrm>
            <a:off x="6566437" y="5436084"/>
            <a:ext cx="1356776" cy="383072"/>
          </a:xfrm>
          <a:prstGeom prst="wedgeRectCallout">
            <a:avLst>
              <a:gd name="adj1" fmla="val 17119"/>
              <a:gd name="adj2" fmla="val -1070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+mn-ea"/>
              </a:rPr>
              <a:t>시험 목록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896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>
                <a:latin typeface="+mn-ea"/>
                <a:ea typeface="+mn-ea"/>
              </a:rPr>
              <a:t>Ⅰ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응시하기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978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8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latin typeface="+mn-ea"/>
                <a:ea typeface="+mn-ea"/>
              </a:rPr>
              <a:t> </a:t>
            </a:r>
            <a:r>
              <a:rPr lang="ko-KR" altLang="en-US" smtClean="0">
                <a:latin typeface="+mn-ea"/>
                <a:ea typeface="+mn-ea"/>
              </a:rPr>
              <a:t>수시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모의평가 응시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응시하기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681863" y="2679908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1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950" y="4857332"/>
            <a:ext cx="91630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① 수시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모의 평가 기간에는 </a:t>
            </a:r>
            <a:r>
              <a:rPr lang="en-US" altLang="ko-KR" b="0" smtClean="0">
                <a:latin typeface="+mn-ea"/>
                <a:ea typeface="+mn-ea"/>
              </a:rPr>
              <a:t>‘</a:t>
            </a:r>
            <a:r>
              <a:rPr lang="ko-KR" altLang="en-US" b="0" smtClean="0">
                <a:latin typeface="+mn-ea"/>
                <a:ea typeface="+mn-ea"/>
              </a:rPr>
              <a:t>응시하기</a:t>
            </a:r>
            <a:r>
              <a:rPr lang="en-US" altLang="ko-KR" b="0" smtClean="0">
                <a:latin typeface="+mn-ea"/>
                <a:ea typeface="+mn-ea"/>
              </a:rPr>
              <a:t>’</a:t>
            </a:r>
            <a:r>
              <a:rPr lang="ko-KR" altLang="en-US" b="0" smtClean="0">
                <a:latin typeface="+mn-ea"/>
                <a:ea typeface="+mn-ea"/>
              </a:rPr>
              <a:t> 버튼이 활성됩니다</a:t>
            </a:r>
            <a:r>
              <a:rPr lang="en-US" altLang="ko-KR" b="0" smtClean="0">
                <a:latin typeface="+mn-ea"/>
                <a:ea typeface="+mn-ea"/>
              </a:rPr>
              <a:t>. </a:t>
            </a:r>
            <a:r>
              <a:rPr lang="ko-KR" altLang="en-US" b="0" smtClean="0">
                <a:latin typeface="+mn-ea"/>
                <a:ea typeface="+mn-ea"/>
              </a:rPr>
              <a:t>클릭하면 응시화면이 팝업됩니다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ko-KR" altLang="en-US" b="0">
                <a:latin typeface="+mn-ea"/>
                <a:ea typeface="+mn-ea"/>
              </a:rPr>
              <a:t>② </a:t>
            </a:r>
            <a:r>
              <a:rPr lang="ko-KR" altLang="en-US" b="0" smtClean="0">
                <a:latin typeface="+mn-ea"/>
                <a:ea typeface="+mn-ea"/>
              </a:rPr>
              <a:t>수시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모의 평가 </a:t>
            </a:r>
            <a:r>
              <a:rPr lang="ko-KR" altLang="en-US" b="0">
                <a:latin typeface="+mn-ea"/>
                <a:ea typeface="+mn-ea"/>
              </a:rPr>
              <a:t>기간에는 </a:t>
            </a:r>
            <a:r>
              <a:rPr lang="en-US" altLang="ko-KR" b="0" smtClean="0">
                <a:latin typeface="+mn-ea"/>
                <a:ea typeface="+mn-ea"/>
              </a:rPr>
              <a:t>‘</a:t>
            </a:r>
            <a:r>
              <a:rPr lang="ko-KR" altLang="en-US" b="0" smtClean="0">
                <a:latin typeface="+mn-ea"/>
                <a:ea typeface="+mn-ea"/>
              </a:rPr>
              <a:t>보안 응시하기</a:t>
            </a:r>
            <a:r>
              <a:rPr lang="en-US" altLang="ko-KR" b="0" smtClean="0">
                <a:latin typeface="+mn-ea"/>
                <a:ea typeface="+mn-ea"/>
              </a:rPr>
              <a:t>’</a:t>
            </a:r>
            <a:r>
              <a:rPr lang="ko-KR" altLang="en-US" b="0" smtClean="0">
                <a:latin typeface="+mn-ea"/>
                <a:ea typeface="+mn-ea"/>
              </a:rPr>
              <a:t> </a:t>
            </a:r>
            <a:r>
              <a:rPr lang="ko-KR" altLang="en-US" b="0">
                <a:latin typeface="+mn-ea"/>
                <a:ea typeface="+mn-ea"/>
              </a:rPr>
              <a:t>버튼이 활성됩니다</a:t>
            </a:r>
            <a:r>
              <a:rPr lang="en-US" altLang="ko-KR" b="0">
                <a:latin typeface="+mn-ea"/>
                <a:ea typeface="+mn-ea"/>
              </a:rPr>
              <a:t>. </a:t>
            </a:r>
            <a:r>
              <a:rPr lang="ko-KR" altLang="en-US" b="0">
                <a:latin typeface="+mn-ea"/>
                <a:ea typeface="+mn-ea"/>
              </a:rPr>
              <a:t>클릭하면 </a:t>
            </a:r>
            <a:r>
              <a:rPr lang="ko-KR" altLang="en-US" b="0" smtClean="0">
                <a:latin typeface="+mn-ea"/>
                <a:ea typeface="+mn-ea"/>
              </a:rPr>
              <a:t>보안 응시화면이 </a:t>
            </a:r>
            <a:r>
              <a:rPr lang="ko-KR" altLang="en-US" b="0">
                <a:latin typeface="+mn-ea"/>
                <a:ea typeface="+mn-ea"/>
              </a:rPr>
              <a:t>팝업됩니다</a:t>
            </a:r>
            <a:r>
              <a:rPr lang="en-US" altLang="ko-KR" b="0">
                <a:latin typeface="+mn-ea"/>
                <a:ea typeface="+mn-ea"/>
              </a:rPr>
              <a:t>.</a:t>
            </a:r>
            <a:endParaRPr lang="en-US" altLang="ko-KR" b="0" smtClean="0">
              <a:latin typeface="+mn-ea"/>
              <a:ea typeface="+mn-ea"/>
            </a:endParaRPr>
          </a:p>
          <a:p>
            <a:pPr>
              <a:lnSpc>
                <a:spcPts val="1600"/>
              </a:lnSpc>
            </a:pPr>
            <a:r>
              <a:rPr lang="en-US" altLang="ko-KR" b="0" smtClean="0">
                <a:latin typeface="+mn-ea"/>
                <a:ea typeface="+mn-ea"/>
              </a:rPr>
              <a:t>    (‘</a:t>
            </a:r>
            <a:r>
              <a:rPr lang="ko-KR" altLang="en-US" b="0" smtClean="0">
                <a:latin typeface="+mn-ea"/>
                <a:ea typeface="+mn-ea"/>
              </a:rPr>
              <a:t>보안 응시하기</a:t>
            </a:r>
            <a:r>
              <a:rPr lang="en-US" altLang="ko-KR" b="0" smtClean="0">
                <a:latin typeface="+mn-ea"/>
                <a:ea typeface="+mn-ea"/>
              </a:rPr>
              <a:t>’</a:t>
            </a:r>
            <a:r>
              <a:rPr lang="ko-KR" altLang="en-US" b="0" smtClean="0">
                <a:latin typeface="+mn-ea"/>
                <a:ea typeface="+mn-ea"/>
              </a:rPr>
              <a:t>로 응시하는 경우에는 응시를 완료하기까지 응시화면 이외에 다른 화면을 확인할 수 없습니다</a:t>
            </a:r>
            <a:r>
              <a:rPr lang="en-US" altLang="ko-KR" b="0" smtClean="0">
                <a:latin typeface="+mn-ea"/>
                <a:ea typeface="+mn-ea"/>
              </a:rPr>
              <a:t>.)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639681" y="2985787"/>
            <a:ext cx="390244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555932" y="3162785"/>
            <a:ext cx="571357" cy="1666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7688670" y="3329407"/>
            <a:ext cx="305879" cy="30587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+mn-ea"/>
              </a:rPr>
              <a:t>2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4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881" y="1627464"/>
            <a:ext cx="6884440" cy="430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76" y="2062192"/>
            <a:ext cx="2714565" cy="20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응시하기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5" name="텍스트 개체 틀 6"/>
          <p:cNvSpPr txBox="1">
            <a:spLocks/>
          </p:cNvSpPr>
          <p:nvPr/>
        </p:nvSpPr>
        <p:spPr>
          <a:xfrm>
            <a:off x="457200" y="650875"/>
            <a:ext cx="8963025" cy="28469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ko-KR" altLang="en-US" sz="1250" b="0" kern="0" smtClean="0">
                <a:latin typeface="맑은 고딕"/>
                <a:ea typeface="맑은 고딕"/>
              </a:rPr>
              <a:t>응시화면 개요</a:t>
            </a:r>
            <a:endParaRPr lang="ko-KR" altLang="en-US" sz="1250" b="0" kern="0" dirty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91282" y="1639224"/>
            <a:ext cx="300338" cy="206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9" name="사각형 설명선 28"/>
          <p:cNvSpPr/>
          <p:nvPr/>
        </p:nvSpPr>
        <p:spPr>
          <a:xfrm>
            <a:off x="2396521" y="1180408"/>
            <a:ext cx="634046" cy="236542"/>
          </a:xfrm>
          <a:prstGeom prst="wedgeRectCallout">
            <a:avLst>
              <a:gd name="adj1" fmla="val -21399"/>
              <a:gd name="adj2" fmla="val 1274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시험명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707277" y="3326788"/>
            <a:ext cx="1700745" cy="7915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09908" y="1644202"/>
            <a:ext cx="608398" cy="2020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51025" y="1644202"/>
            <a:ext cx="654406" cy="2020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54532" y="1637192"/>
            <a:ext cx="654406" cy="2020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46311" y="1637419"/>
            <a:ext cx="327203" cy="2020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23337" y="2081648"/>
            <a:ext cx="1150178" cy="1517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8" name="사각형 설명선 17"/>
          <p:cNvSpPr/>
          <p:nvPr/>
        </p:nvSpPr>
        <p:spPr>
          <a:xfrm>
            <a:off x="5507424" y="3900164"/>
            <a:ext cx="3877773" cy="438372"/>
          </a:xfrm>
          <a:prstGeom prst="wedgeRectCallout">
            <a:avLst>
              <a:gd name="adj1" fmla="val -18520"/>
              <a:gd name="adj2" fmla="val -1145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smtClean="0">
                <a:latin typeface="+mn-ea"/>
              </a:rPr>
              <a:t>OMR </a:t>
            </a:r>
            <a:r>
              <a:rPr lang="ko-KR" altLang="en-US" sz="1000" smtClean="0">
                <a:latin typeface="+mn-ea"/>
              </a:rPr>
              <a:t>영역에서 번호를 선택하여 답을 입력할 수 있습니다</a:t>
            </a:r>
            <a:r>
              <a:rPr lang="en-US" altLang="ko-KR" sz="1000" smtClean="0">
                <a:latin typeface="+mn-ea"/>
              </a:rPr>
              <a:t>. </a:t>
            </a:r>
          </a:p>
          <a:p>
            <a:pPr algn="ctr"/>
            <a:r>
              <a:rPr lang="ko-KR" altLang="en-US" sz="1000" smtClean="0">
                <a:latin typeface="+mn-ea"/>
              </a:rPr>
              <a:t>문항 번호를 클릭하면 해당 번호 문항으로 이동합니다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242483" y="1629391"/>
            <a:ext cx="850911" cy="206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4024424" y="1180408"/>
            <a:ext cx="767196" cy="236542"/>
          </a:xfrm>
          <a:prstGeom prst="wedgeRectCallout">
            <a:avLst>
              <a:gd name="adj1" fmla="val 20443"/>
              <a:gd name="adj2" fmla="val 1480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제한시간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4667730" y="1979352"/>
            <a:ext cx="850790" cy="506218"/>
          </a:xfrm>
          <a:prstGeom prst="wedgeRectCallout">
            <a:avLst>
              <a:gd name="adj1" fmla="val 16952"/>
              <a:gd name="adj2" fmla="val -736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응시 화면 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크기 조정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5164103" y="1180408"/>
            <a:ext cx="767196" cy="236542"/>
          </a:xfrm>
          <a:prstGeom prst="wedgeRectCallout">
            <a:avLst>
              <a:gd name="adj1" fmla="val 20443"/>
              <a:gd name="adj2" fmla="val 1480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문항 이동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20" name="사각형 설명선 19"/>
          <p:cNvSpPr/>
          <p:nvPr/>
        </p:nvSpPr>
        <p:spPr>
          <a:xfrm>
            <a:off x="6623337" y="1180408"/>
            <a:ext cx="767196" cy="236542"/>
          </a:xfrm>
          <a:prstGeom prst="wedgeRectCallout">
            <a:avLst>
              <a:gd name="adj1" fmla="val 20443"/>
              <a:gd name="adj2" fmla="val 1480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답안 제출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21" name="사각형 설명선 20"/>
          <p:cNvSpPr/>
          <p:nvPr/>
        </p:nvSpPr>
        <p:spPr>
          <a:xfrm>
            <a:off x="7819837" y="995939"/>
            <a:ext cx="1810545" cy="668501"/>
          </a:xfrm>
          <a:prstGeom prst="wedgeRectCallout">
            <a:avLst>
              <a:gd name="adj1" fmla="val -55129"/>
              <a:gd name="adj2" fmla="val 484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화면 닫기 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en-US" altLang="ko-KR" sz="1000" smtClean="0">
                <a:latin typeface="+mn-ea"/>
              </a:rPr>
              <a:t>(</a:t>
            </a:r>
            <a:r>
              <a:rPr lang="ko-KR" altLang="en-US" sz="1000" smtClean="0">
                <a:latin typeface="+mn-ea"/>
              </a:rPr>
              <a:t>답안은 제출되지 않습니다</a:t>
            </a:r>
            <a:r>
              <a:rPr lang="en-US" altLang="ko-KR" sz="1000" smtClean="0">
                <a:latin typeface="+mn-ea"/>
              </a:rPr>
              <a:t>.)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6100126" y="1642060"/>
            <a:ext cx="654406" cy="2020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3" name="사각형 설명선 22"/>
          <p:cNvSpPr/>
          <p:nvPr/>
        </p:nvSpPr>
        <p:spPr>
          <a:xfrm>
            <a:off x="5674731" y="1979352"/>
            <a:ext cx="850790" cy="506218"/>
          </a:xfrm>
          <a:prstGeom prst="wedgeRectCallout">
            <a:avLst>
              <a:gd name="adj1" fmla="val 16952"/>
              <a:gd name="adj2" fmla="val -736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작성 답안</a:t>
            </a:r>
            <a:endParaRPr lang="en-US" altLang="ko-KR" sz="1000" smtClean="0">
              <a:latin typeface="+mn-ea"/>
            </a:endParaRPr>
          </a:p>
          <a:p>
            <a:pPr algn="ctr"/>
            <a:r>
              <a:rPr lang="ko-KR" altLang="en-US" sz="1000" smtClean="0">
                <a:latin typeface="+mn-ea"/>
              </a:rPr>
              <a:t>중간 저장</a:t>
            </a:r>
            <a:endParaRPr lang="en-US" altLang="ko-KR" sz="1000" smtClean="0"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7560" y="6023306"/>
            <a:ext cx="7033098" cy="515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※ ‘</a:t>
            </a:r>
            <a:r>
              <a:rPr lang="ko-KR" altLang="en-US" smtClean="0">
                <a:latin typeface="+mn-ea"/>
                <a:ea typeface="+mn-ea"/>
              </a:rPr>
              <a:t>보안 응시하기</a:t>
            </a:r>
            <a:r>
              <a:rPr lang="en-US" altLang="ko-KR" smtClean="0">
                <a:latin typeface="+mn-ea"/>
                <a:ea typeface="+mn-ea"/>
              </a:rPr>
              <a:t>’</a:t>
            </a:r>
            <a:r>
              <a:rPr lang="ko-KR" altLang="en-US" smtClean="0">
                <a:latin typeface="+mn-ea"/>
                <a:ea typeface="+mn-ea"/>
              </a:rPr>
              <a:t>로 응시하는 경우</a:t>
            </a:r>
            <a:r>
              <a:rPr lang="en-US" altLang="ko-KR" smtClean="0">
                <a:latin typeface="+mn-ea"/>
                <a:ea typeface="+mn-ea"/>
              </a:rPr>
              <a:t>, </a:t>
            </a:r>
            <a:r>
              <a:rPr lang="ko-KR" altLang="en-US" smtClean="0">
                <a:latin typeface="+mn-ea"/>
                <a:ea typeface="+mn-ea"/>
              </a:rPr>
              <a:t>응시자가 답안을 제출하기 전에는 응시 화면을 벗어날 수 없습니다</a:t>
            </a:r>
            <a:r>
              <a:rPr lang="en-US" altLang="ko-KR" smtClean="0">
                <a:latin typeface="+mn-ea"/>
                <a:ea typeface="+mn-ea"/>
              </a:rPr>
              <a:t>.</a:t>
            </a:r>
          </a:p>
          <a:p>
            <a:pPr algn="ctr"/>
            <a:r>
              <a:rPr lang="en-US" altLang="ko-KR" smtClean="0">
                <a:latin typeface="+mn-ea"/>
                <a:ea typeface="+mn-ea"/>
              </a:rPr>
              <a:t>Ctrl, Alt, Shift </a:t>
            </a:r>
            <a:r>
              <a:rPr lang="ko-KR" altLang="en-US" smtClean="0">
                <a:latin typeface="+mn-ea"/>
                <a:ea typeface="+mn-ea"/>
              </a:rPr>
              <a:t>등</a:t>
            </a:r>
            <a:r>
              <a:rPr lang="en-US" altLang="ko-KR" smtClean="0">
                <a:latin typeface="+mn-ea"/>
                <a:ea typeface="+mn-ea"/>
              </a:rPr>
              <a:t> </a:t>
            </a:r>
            <a:r>
              <a:rPr lang="ko-KR" altLang="en-US" smtClean="0">
                <a:latin typeface="+mn-ea"/>
                <a:ea typeface="+mn-ea"/>
              </a:rPr>
              <a:t>특수 기능 키의 입력</a:t>
            </a:r>
            <a:r>
              <a:rPr lang="ko-KR" altLang="en-US">
                <a:latin typeface="+mn-ea"/>
                <a:ea typeface="+mn-ea"/>
              </a:rPr>
              <a:t>은</a:t>
            </a:r>
            <a:r>
              <a:rPr lang="ko-KR" altLang="en-US" smtClean="0">
                <a:latin typeface="+mn-ea"/>
                <a:ea typeface="+mn-ea"/>
              </a:rPr>
              <a:t> 제한됩니다</a:t>
            </a:r>
            <a:r>
              <a:rPr lang="en-US" altLang="ko-KR" smtClean="0">
                <a:latin typeface="+mn-ea"/>
                <a:ea typeface="+mn-ea"/>
              </a:rPr>
              <a:t>.</a:t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27" name="사각형 설명선 26"/>
          <p:cNvSpPr/>
          <p:nvPr/>
        </p:nvSpPr>
        <p:spPr>
          <a:xfrm>
            <a:off x="1826330" y="4444913"/>
            <a:ext cx="3204771" cy="438372"/>
          </a:xfrm>
          <a:prstGeom prst="wedgeRectCallout">
            <a:avLst>
              <a:gd name="adj1" fmla="val -18520"/>
              <a:gd name="adj2" fmla="val -1145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latin typeface="+mn-ea"/>
              </a:rPr>
              <a:t>직접 답항을 클릭하여 답을 입력할 수 있습니다</a:t>
            </a:r>
            <a:r>
              <a:rPr lang="en-US" altLang="ko-KR" sz="100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3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0" y="1189728"/>
            <a:ext cx="7678270" cy="36036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xfrm>
            <a:off x="457200" y="650875"/>
            <a:ext cx="8963025" cy="284693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latin typeface="+mn-ea"/>
                <a:ea typeface="+mn-ea"/>
              </a:rPr>
              <a:t> </a:t>
            </a:r>
            <a:r>
              <a:rPr lang="ko-KR" altLang="en-US" smtClean="0">
                <a:latin typeface="+mn-ea"/>
                <a:ea typeface="+mn-ea"/>
              </a:rPr>
              <a:t>수시</a:t>
            </a:r>
            <a:r>
              <a:rPr lang="en-US" altLang="ko-KR" smtClean="0">
                <a:latin typeface="+mn-ea"/>
                <a:ea typeface="+mn-ea"/>
              </a:rPr>
              <a:t>/</a:t>
            </a:r>
            <a:r>
              <a:rPr lang="ko-KR" altLang="en-US" smtClean="0">
                <a:latin typeface="+mn-ea"/>
                <a:ea typeface="+mn-ea"/>
              </a:rPr>
              <a:t>모의평가 </a:t>
            </a:r>
            <a:r>
              <a:rPr lang="ko-KR" altLang="en-US" smtClean="0">
                <a:latin typeface="+mn-ea"/>
                <a:ea typeface="+mn-ea"/>
              </a:rPr>
              <a:t>채점지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42429"/>
            <a:ext cx="57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smtClean="0">
                <a:latin typeface="+mn-ea"/>
                <a:ea typeface="+mn-ea"/>
              </a:rPr>
              <a:t>Ⅰ</a:t>
            </a:r>
            <a:r>
              <a:rPr lang="ko-KR" altLang="en-US" sz="1800" smtClean="0">
                <a:latin typeface="+mn-ea"/>
                <a:ea typeface="+mn-ea"/>
              </a:rPr>
              <a:t> 응시하기</a:t>
            </a:r>
            <a:endParaRPr lang="ko-KR" altLang="en-US" sz="1800"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950" y="5672102"/>
            <a:ext cx="916304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ko-KR" altLang="en-US" b="0" smtClean="0">
                <a:latin typeface="+mn-ea"/>
                <a:ea typeface="+mn-ea"/>
              </a:rPr>
              <a:t>수시</a:t>
            </a:r>
            <a:r>
              <a:rPr lang="en-US" altLang="ko-KR" b="0" smtClean="0">
                <a:latin typeface="+mn-ea"/>
                <a:ea typeface="+mn-ea"/>
              </a:rPr>
              <a:t>/</a:t>
            </a:r>
            <a:r>
              <a:rPr lang="ko-KR" altLang="en-US" b="0" smtClean="0">
                <a:latin typeface="+mn-ea"/>
                <a:ea typeface="+mn-ea"/>
              </a:rPr>
              <a:t>모의 </a:t>
            </a:r>
            <a:r>
              <a:rPr lang="ko-KR" altLang="en-US" b="0" smtClean="0">
                <a:latin typeface="+mn-ea"/>
                <a:ea typeface="+mn-ea"/>
              </a:rPr>
              <a:t>평가에 응시한 이후에는 </a:t>
            </a:r>
            <a:r>
              <a:rPr lang="en-US" altLang="ko-KR" b="0" smtClean="0">
                <a:latin typeface="+mn-ea"/>
                <a:ea typeface="+mn-ea"/>
              </a:rPr>
              <a:t>‘</a:t>
            </a:r>
            <a:r>
              <a:rPr lang="ko-KR" altLang="en-US" b="0" smtClean="0">
                <a:latin typeface="+mn-ea"/>
                <a:ea typeface="+mn-ea"/>
              </a:rPr>
              <a:t>채점지</a:t>
            </a:r>
            <a:r>
              <a:rPr lang="en-US" altLang="ko-KR" b="0" smtClean="0">
                <a:latin typeface="+mn-ea"/>
                <a:ea typeface="+mn-ea"/>
              </a:rPr>
              <a:t>’</a:t>
            </a:r>
            <a:r>
              <a:rPr lang="ko-KR" altLang="en-US" b="0" smtClean="0">
                <a:latin typeface="+mn-ea"/>
                <a:ea typeface="+mn-ea"/>
              </a:rPr>
              <a:t> </a:t>
            </a:r>
            <a:r>
              <a:rPr lang="ko-KR" altLang="en-US" b="0" smtClean="0">
                <a:latin typeface="+mn-ea"/>
                <a:ea typeface="+mn-ea"/>
              </a:rPr>
              <a:t>버튼이 활성됩니다</a:t>
            </a:r>
            <a:r>
              <a:rPr lang="en-US" altLang="ko-KR" b="0" smtClean="0">
                <a:latin typeface="+mn-ea"/>
                <a:ea typeface="+mn-ea"/>
              </a:rPr>
              <a:t>. </a:t>
            </a:r>
            <a:r>
              <a:rPr lang="ko-KR" altLang="en-US" b="0" smtClean="0">
                <a:latin typeface="+mn-ea"/>
                <a:ea typeface="+mn-ea"/>
              </a:rPr>
              <a:t>클릭하여 채점결과를 확인할 수 있습니다</a:t>
            </a:r>
            <a:r>
              <a:rPr lang="en-US" altLang="ko-KR" b="0" smtClean="0">
                <a:latin typeface="+mn-ea"/>
                <a:ea typeface="+mn-ea"/>
              </a:rPr>
              <a:t>.</a:t>
            </a:r>
            <a:endParaRPr lang="en-US" altLang="ko-KR" b="0" smtClean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48" y="3921643"/>
            <a:ext cx="541297" cy="31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직사각형 41"/>
          <p:cNvSpPr/>
          <p:nvPr/>
        </p:nvSpPr>
        <p:spPr>
          <a:xfrm>
            <a:off x="7628748" y="4025451"/>
            <a:ext cx="429268" cy="2016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35" y="2469925"/>
            <a:ext cx="4106299" cy="310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자유형 11"/>
          <p:cNvSpPr/>
          <p:nvPr/>
        </p:nvSpPr>
        <p:spPr bwMode="auto">
          <a:xfrm rot="13394948">
            <a:off x="6819162" y="3246910"/>
            <a:ext cx="1265176" cy="421537"/>
          </a:xfrm>
          <a:custGeom>
            <a:avLst/>
            <a:gdLst>
              <a:gd name="connsiteX0" fmla="*/ 0 w 762000"/>
              <a:gd name="connsiteY0" fmla="*/ 0 h 695328"/>
              <a:gd name="connsiteX1" fmla="*/ 371475 w 762000"/>
              <a:gd name="connsiteY1" fmla="*/ 695325 h 695328"/>
              <a:gd name="connsiteX2" fmla="*/ 762000 w 762000"/>
              <a:gd name="connsiteY2" fmla="*/ 9525 h 6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695328">
                <a:moveTo>
                  <a:pt x="0" y="0"/>
                </a:moveTo>
                <a:cubicBezTo>
                  <a:pt x="122237" y="346869"/>
                  <a:pt x="244475" y="693738"/>
                  <a:pt x="371475" y="695325"/>
                </a:cubicBezTo>
                <a:cubicBezTo>
                  <a:pt x="498475" y="696912"/>
                  <a:pt x="684213" y="184150"/>
                  <a:pt x="762000" y="95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27834" y="2474933"/>
            <a:ext cx="4106299" cy="309641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75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mtClean="0">
                <a:latin typeface="+mn-ea"/>
                <a:ea typeface="+mn-ea"/>
              </a:rPr>
              <a:t>Ⅱ</a:t>
            </a:r>
            <a:r>
              <a:rPr lang="en-US" altLang="ko-KR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성적분석표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4639682"/>
      </p:ext>
    </p:extLst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가는각진제목체" pitchFamily="18" charset="-127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가는각진제목체" pitchFamily="18" charset="-127"/>
            <a:ea typeface="가는각진제목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41892</TotalTime>
  <Words>523</Words>
  <Application>Microsoft Office PowerPoint</Application>
  <PresentationFormat>A4 용지(210x297mm)</PresentationFormat>
  <Paragraphs>98</Paragraphs>
  <Slides>16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Ⅰ 응시하기</vt:lpstr>
      <vt:lpstr>PowerPoint 프레젠테이션</vt:lpstr>
      <vt:lpstr>PowerPoint 프레젠테이션</vt:lpstr>
      <vt:lpstr>PowerPoint 프레젠테이션</vt:lpstr>
      <vt:lpstr>Ⅱ 성적분석표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JINU</cp:lastModifiedBy>
  <cp:revision>2745</cp:revision>
  <cp:lastPrinted>2012-03-12T02:59:28Z</cp:lastPrinted>
  <dcterms:created xsi:type="dcterms:W3CDTF">2006-02-20T06:35:28Z</dcterms:created>
  <dcterms:modified xsi:type="dcterms:W3CDTF">2023-04-10T08:03:41Z</dcterms:modified>
</cp:coreProperties>
</file>